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50" r:id="rId2"/>
    <p:sldId id="326" r:id="rId3"/>
    <p:sldId id="422" r:id="rId4"/>
    <p:sldId id="468" r:id="rId5"/>
    <p:sldId id="303" r:id="rId6"/>
    <p:sldId id="304" r:id="rId7"/>
    <p:sldId id="337" r:id="rId8"/>
    <p:sldId id="433" r:id="rId9"/>
    <p:sldId id="307" r:id="rId10"/>
    <p:sldId id="436" r:id="rId11"/>
    <p:sldId id="309" r:id="rId12"/>
    <p:sldId id="310" r:id="rId13"/>
    <p:sldId id="437" r:id="rId14"/>
    <p:sldId id="311" r:id="rId15"/>
    <p:sldId id="312" r:id="rId16"/>
    <p:sldId id="434" r:id="rId17"/>
    <p:sldId id="435" r:id="rId18"/>
    <p:sldId id="316" r:id="rId19"/>
    <p:sldId id="317" r:id="rId20"/>
    <p:sldId id="319" r:id="rId21"/>
    <p:sldId id="320" r:id="rId22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40D0"/>
    <a:srgbClr val="2D2DB5"/>
    <a:srgbClr val="5B5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0"/>
    <p:restoredTop sz="95161"/>
  </p:normalViewPr>
  <p:slideViewPr>
    <p:cSldViewPr>
      <p:cViewPr varScale="1">
        <p:scale>
          <a:sx n="128" d="100"/>
          <a:sy n="128" d="100"/>
        </p:scale>
        <p:origin x="21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45024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266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CFFD47D4-9370-FB48-B0BA-4E35E6B4AAD1}" type="datetimeFigureOut">
              <a:rPr lang="en-US"/>
              <a:pPr>
                <a:defRPr/>
              </a:pPr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5A2EF25C-0A34-154C-9AD5-DEDB06B75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7AE331-8AF6-FE44-B962-0665F043A58B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71427E8-F8BC-9C48-A65A-36083A968AF4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x-none">
              <a:ea typeface="SimSun" charset="-122"/>
            </a:endParaRPr>
          </a:p>
        </p:txBody>
      </p:sp>
      <p:sp>
        <p:nvSpPr>
          <p:cNvPr id="1505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05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06BD3F-B5D9-784C-86F3-42351247ED52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x-none">
              <a:ea typeface="SimSun" charset="-122"/>
            </a:endParaRPr>
          </a:p>
        </p:txBody>
      </p:sp>
      <p:sp>
        <p:nvSpPr>
          <p:cNvPr id="1525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25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D4CED4-C276-F34B-A824-A0221F4EF5DB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x-none">
              <a:ea typeface="SimSun" charset="-122"/>
            </a:endParaRPr>
          </a:p>
        </p:txBody>
      </p:sp>
      <p:sp>
        <p:nvSpPr>
          <p:cNvPr id="1546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46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AB780B-645D-5D4B-A615-E362DFA56FDA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x-none">
              <a:ea typeface="SimSun" charset="-122"/>
            </a:endParaRPr>
          </a:p>
        </p:txBody>
      </p:sp>
      <p:sp>
        <p:nvSpPr>
          <p:cNvPr id="156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6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AAB780B-645D-5D4B-A615-E362DFA56FDA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x-none">
              <a:ea typeface="SimSun" charset="-122"/>
            </a:endParaRPr>
          </a:p>
        </p:txBody>
      </p:sp>
      <p:sp>
        <p:nvSpPr>
          <p:cNvPr id="1566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6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4555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71011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fld id="{C072C83E-79D0-1646-93AD-1A28ADEF6576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/>
              <a:t>17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53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C85EABF-235A-274F-B086-8209724940EA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x-none">
              <a:ea typeface="SimSun" charset="-122"/>
            </a:endParaRPr>
          </a:p>
        </p:txBody>
      </p:sp>
      <p:sp>
        <p:nvSpPr>
          <p:cNvPr id="159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597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What's on the cert?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Pilot, N number, date, airplane, etc.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You can always look up the airplane on the FAA website.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FB63AE-AD66-7B4D-9198-39F407AC27AC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x-none">
              <a:ea typeface="SimSun" charset="-122"/>
            </a:endParaRPr>
          </a:p>
        </p:txBody>
      </p:sp>
      <p:sp>
        <p:nvSpPr>
          <p:cNvPr id="161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1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90699E-D5D5-E94F-B06A-28C38492D037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x-none">
              <a:ea typeface="SimSun" charset="-122"/>
            </a:endParaRPr>
          </a:p>
        </p:txBody>
      </p:sp>
      <p:sp>
        <p:nvSpPr>
          <p:cNvPr id="164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4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FB59534-252C-0942-89C7-143E67EC6D12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x-none">
              <a:ea typeface="SimSun" charset="-122"/>
            </a:endParaRPr>
          </a:p>
        </p:txBody>
      </p:sp>
      <p:sp>
        <p:nvSpPr>
          <p:cNvPr id="166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6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Don't do stupid.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Don't post stupid on social media.</a:t>
            </a:r>
          </a:p>
        </p:txBody>
      </p:sp>
      <p:sp>
        <p:nvSpPr>
          <p:cNvPr id="13209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ADC0E51-B74B-FB42-A399-5212390AAA66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x-none">
              <a:ea typeface="SimSun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26DFBF-38AC-4944-89C3-A2E18BDDAF05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x-none">
              <a:ea typeface="SimSun" charset="-122"/>
            </a:endParaRPr>
          </a:p>
        </p:txBody>
      </p:sp>
      <p:sp>
        <p:nvSpPr>
          <p:cNvPr id="134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4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Mention education for each topic.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Ag pilot – same excitement as a jet fighter pilot but no one shooting at you!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26DFBF-38AC-4944-89C3-A2E18BDDAF05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x-none">
              <a:ea typeface="SimSun" charset="-122"/>
            </a:endParaRPr>
          </a:p>
        </p:txBody>
      </p:sp>
      <p:sp>
        <p:nvSpPr>
          <p:cNvPr id="1341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41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Mention education for each topic.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Ag pilot – same excitement as a jet fighter pilot but no one shooting at you!</a:t>
            </a:r>
          </a:p>
        </p:txBody>
      </p:sp>
    </p:spTree>
    <p:extLst>
      <p:ext uri="{BB962C8B-B14F-4D97-AF65-F5344CB8AC3E}">
        <p14:creationId xmlns:p14="http://schemas.microsoft.com/office/powerpoint/2010/main" val="573548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5C812F-CE0C-AF49-B54C-0AD766B942D0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x-none">
              <a:ea typeface="SimSun" charset="-122"/>
            </a:endParaRPr>
          </a:p>
        </p:txBody>
      </p:sp>
      <p:sp>
        <p:nvSpPr>
          <p:cNvPr id="1372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372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9A1265-BB47-9144-ABB7-DC06A836EE8F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x-none">
              <a:ea typeface="SimSun" charset="-122"/>
            </a:endParaRPr>
          </a:p>
        </p:txBody>
      </p:sp>
      <p:sp>
        <p:nvSpPr>
          <p:cNvPr id="143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43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We start flying about 8 am.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Rudy will be at the table, bring your filled out &amp; signed form to him.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Rudy will call you up, 2 at a time to the table.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You'll be escorted to the airplane.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Do NOT step on the wheel pant - it's for decoration.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Only step where the pilot tells you.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You do not have to fly, it's your choice.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You can have just as much fun enjoying the scenery from high above.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Do not let anyone embarass you or tease you - it's your choice.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Reverse Peristalsis.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How do we know? We read maps. If I want to fly to Salida, I need to go over the foothills. The tops are about 10,000 ft above SL, so I want to be 2000 ft above that, or 12,000 ft.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Show the Denver Terminal and the YE map.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0837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You'll be escorted to the airplane. </a:t>
            </a:r>
          </a:p>
        </p:txBody>
      </p:sp>
      <p:sp>
        <p:nvSpPr>
          <p:cNvPr id="146435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F9DAA50-F5A9-E648-92C8-07B2D1540B02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52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A11FC4-434B-284A-9371-7B2038A89040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x-none">
              <a:ea typeface="SimSun" charset="-122"/>
            </a:endParaRPr>
          </a:p>
        </p:txBody>
      </p:sp>
      <p:sp>
        <p:nvSpPr>
          <p:cNvPr id="1484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48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Do NOT step on the wheel pant - it's for decoration.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Only step where the pilot tells you.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You do not have to fly, it's your choice. 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You can have just as much fun enjoying the scenery from high above. 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Do not let anyone embarass you or tease you - it's your choice.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09B1A-7A86-3C44-BF3A-8F6306FA25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683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5FB57-31AF-304C-8738-2C50383AE72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512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1998663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0EE30-381A-3A4C-9F5D-35055486B7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48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D15DA-2818-3446-9A10-0898471950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895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F96F0-A774-D74C-A5A4-396A9C454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6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08413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905000"/>
            <a:ext cx="38100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5A0F1-A436-F647-B6FD-C2970E40FE0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085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46F2C-248C-CC45-ADF2-DFF8BD929E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963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D5A51-EA00-2049-A9F8-C0F598216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25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58FE0-8AA5-D142-81CC-389F7E8445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762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7C709-B83B-604F-8D5D-7E38460BF0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24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6CD36-F1A8-9E4D-A216-C350DB2731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648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"/>
          <p:cNvGrpSpPr>
            <a:grpSpLocks/>
          </p:cNvGrpSpPr>
          <p:nvPr/>
        </p:nvGrpSpPr>
        <p:grpSpPr bwMode="auto">
          <a:xfrm>
            <a:off x="0" y="0"/>
            <a:ext cx="9142413" cy="6856413"/>
            <a:chOff x="0" y="0"/>
            <a:chExt cx="5759" cy="4319"/>
          </a:xfrm>
        </p:grpSpPr>
        <p:grpSp>
          <p:nvGrpSpPr>
            <p:cNvPr id="1032" name="Group 2"/>
            <p:cNvGrpSpPr>
              <a:grpSpLocks/>
            </p:cNvGrpSpPr>
            <p:nvPr/>
          </p:nvGrpSpPr>
          <p:grpSpPr bwMode="auto">
            <a:xfrm>
              <a:off x="0" y="0"/>
              <a:ext cx="5759" cy="4319"/>
              <a:chOff x="0" y="0"/>
              <a:chExt cx="5759" cy="4319"/>
            </a:xfrm>
          </p:grpSpPr>
          <p:grpSp>
            <p:nvGrpSpPr>
              <p:cNvPr id="1039" name="Group 3"/>
              <p:cNvGrpSpPr>
                <a:grpSpLocks/>
              </p:cNvGrpSpPr>
              <p:nvPr/>
            </p:nvGrpSpPr>
            <p:grpSpPr bwMode="auto">
              <a:xfrm>
                <a:off x="0" y="192"/>
                <a:ext cx="5759" cy="4031"/>
                <a:chOff x="0" y="192"/>
                <a:chExt cx="5759" cy="4031"/>
              </a:xfrm>
            </p:grpSpPr>
            <p:sp>
              <p:nvSpPr>
                <p:cNvPr id="1070" name="Line 4"/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1" name="Line 5"/>
                <p:cNvSpPr>
                  <a:spLocks noChangeShapeType="1"/>
                </p:cNvSpPr>
                <p:nvPr/>
              </p:nvSpPr>
              <p:spPr bwMode="auto">
                <a:xfrm>
                  <a:off x="0" y="38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2" name="Line 6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3" name="Line 7"/>
                <p:cNvSpPr>
                  <a:spLocks noChangeShapeType="1"/>
                </p:cNvSpPr>
                <p:nvPr/>
              </p:nvSpPr>
              <p:spPr bwMode="auto">
                <a:xfrm>
                  <a:off x="0" y="76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4" name="Line 8"/>
                <p:cNvSpPr>
                  <a:spLocks noChangeShapeType="1"/>
                </p:cNvSpPr>
                <p:nvPr/>
              </p:nvSpPr>
              <p:spPr bwMode="auto">
                <a:xfrm>
                  <a:off x="0" y="96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5" name="Line 9"/>
                <p:cNvSpPr>
                  <a:spLocks noChangeShapeType="1"/>
                </p:cNvSpPr>
                <p:nvPr/>
              </p:nvSpPr>
              <p:spPr bwMode="auto">
                <a:xfrm>
                  <a:off x="0" y="115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" name="Line 10"/>
                <p:cNvSpPr>
                  <a:spLocks noChangeShapeType="1"/>
                </p:cNvSpPr>
                <p:nvPr/>
              </p:nvSpPr>
              <p:spPr bwMode="auto">
                <a:xfrm>
                  <a:off x="0" y="134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" name="Line 11"/>
                <p:cNvSpPr>
                  <a:spLocks noChangeShapeType="1"/>
                </p:cNvSpPr>
                <p:nvPr/>
              </p:nvSpPr>
              <p:spPr bwMode="auto">
                <a:xfrm>
                  <a:off x="0" y="153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8" name="Line 12"/>
                <p:cNvSpPr>
                  <a:spLocks noChangeShapeType="1"/>
                </p:cNvSpPr>
                <p:nvPr/>
              </p:nvSpPr>
              <p:spPr bwMode="auto">
                <a:xfrm>
                  <a:off x="0" y="172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9" name="Line 13"/>
                <p:cNvSpPr>
                  <a:spLocks noChangeShapeType="1"/>
                </p:cNvSpPr>
                <p:nvPr/>
              </p:nvSpPr>
              <p:spPr bwMode="auto">
                <a:xfrm>
                  <a:off x="0" y="192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0" name="Line 14"/>
                <p:cNvSpPr>
                  <a:spLocks noChangeShapeType="1"/>
                </p:cNvSpPr>
                <p:nvPr/>
              </p:nvSpPr>
              <p:spPr bwMode="auto">
                <a:xfrm>
                  <a:off x="0" y="211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1" name="Line 15"/>
                <p:cNvSpPr>
                  <a:spLocks noChangeShapeType="1"/>
                </p:cNvSpPr>
                <p:nvPr/>
              </p:nvSpPr>
              <p:spPr bwMode="auto">
                <a:xfrm>
                  <a:off x="0" y="230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16"/>
                <p:cNvSpPr>
                  <a:spLocks noChangeShapeType="1"/>
                </p:cNvSpPr>
                <p:nvPr/>
              </p:nvSpPr>
              <p:spPr bwMode="auto">
                <a:xfrm>
                  <a:off x="0" y="249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Line 17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18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Line 19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20"/>
                <p:cNvSpPr>
                  <a:spLocks noChangeShapeType="1"/>
                </p:cNvSpPr>
                <p:nvPr/>
              </p:nvSpPr>
              <p:spPr bwMode="auto">
                <a:xfrm>
                  <a:off x="0" y="326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Line 21"/>
                <p:cNvSpPr>
                  <a:spLocks noChangeShapeType="1"/>
                </p:cNvSpPr>
                <p:nvPr/>
              </p:nvSpPr>
              <p:spPr bwMode="auto">
                <a:xfrm>
                  <a:off x="0" y="345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22"/>
                <p:cNvSpPr>
                  <a:spLocks noChangeShapeType="1"/>
                </p:cNvSpPr>
                <p:nvPr/>
              </p:nvSpPr>
              <p:spPr bwMode="auto">
                <a:xfrm>
                  <a:off x="0" y="364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9" name="Line 23"/>
                <p:cNvSpPr>
                  <a:spLocks noChangeShapeType="1"/>
                </p:cNvSpPr>
                <p:nvPr/>
              </p:nvSpPr>
              <p:spPr bwMode="auto">
                <a:xfrm>
                  <a:off x="0" y="384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" name="Line 24"/>
                <p:cNvSpPr>
                  <a:spLocks noChangeShapeType="1"/>
                </p:cNvSpPr>
                <p:nvPr/>
              </p:nvSpPr>
              <p:spPr bwMode="auto">
                <a:xfrm>
                  <a:off x="0" y="403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1" name="Line 25"/>
                <p:cNvSpPr>
                  <a:spLocks noChangeShapeType="1"/>
                </p:cNvSpPr>
                <p:nvPr/>
              </p:nvSpPr>
              <p:spPr bwMode="auto">
                <a:xfrm>
                  <a:off x="0" y="422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6"/>
              <p:cNvGrpSpPr>
                <a:grpSpLocks/>
              </p:cNvGrpSpPr>
              <p:nvPr/>
            </p:nvGrpSpPr>
            <p:grpSpPr bwMode="auto">
              <a:xfrm>
                <a:off x="192" y="0"/>
                <a:ext cx="5375" cy="4319"/>
                <a:chOff x="192" y="0"/>
                <a:chExt cx="5375" cy="4319"/>
              </a:xfrm>
            </p:grpSpPr>
            <p:sp>
              <p:nvSpPr>
                <p:cNvPr id="1041" name="Line 27"/>
                <p:cNvSpPr>
                  <a:spLocks noChangeShapeType="1"/>
                </p:cNvSpPr>
                <p:nvPr/>
              </p:nvSpPr>
              <p:spPr bwMode="auto">
                <a:xfrm>
                  <a:off x="19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2" name="Line 28"/>
                <p:cNvSpPr>
                  <a:spLocks noChangeShapeType="1"/>
                </p:cNvSpPr>
                <p:nvPr/>
              </p:nvSpPr>
              <p:spPr bwMode="auto">
                <a:xfrm>
                  <a:off x="38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" name="Line 29"/>
                <p:cNvSpPr>
                  <a:spLocks noChangeShapeType="1"/>
                </p:cNvSpPr>
                <p:nvPr/>
              </p:nvSpPr>
              <p:spPr bwMode="auto">
                <a:xfrm>
                  <a:off x="57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Line 30"/>
                <p:cNvSpPr>
                  <a:spLocks noChangeShapeType="1"/>
                </p:cNvSpPr>
                <p:nvPr/>
              </p:nvSpPr>
              <p:spPr bwMode="auto">
                <a:xfrm>
                  <a:off x="76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Line 31"/>
                <p:cNvSpPr>
                  <a:spLocks noChangeShapeType="1"/>
                </p:cNvSpPr>
                <p:nvPr/>
              </p:nvSpPr>
              <p:spPr bwMode="auto">
                <a:xfrm>
                  <a:off x="96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Line 32"/>
                <p:cNvSpPr>
                  <a:spLocks noChangeShapeType="1"/>
                </p:cNvSpPr>
                <p:nvPr/>
              </p:nvSpPr>
              <p:spPr bwMode="auto">
                <a:xfrm>
                  <a:off x="115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Line 33"/>
                <p:cNvSpPr>
                  <a:spLocks noChangeShapeType="1"/>
                </p:cNvSpPr>
                <p:nvPr/>
              </p:nvSpPr>
              <p:spPr bwMode="auto">
                <a:xfrm>
                  <a:off x="134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Line 34"/>
                <p:cNvSpPr>
                  <a:spLocks noChangeShapeType="1"/>
                </p:cNvSpPr>
                <p:nvPr/>
              </p:nvSpPr>
              <p:spPr bwMode="auto">
                <a:xfrm>
                  <a:off x="153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" name="Line 35"/>
                <p:cNvSpPr>
                  <a:spLocks noChangeShapeType="1"/>
                </p:cNvSpPr>
                <p:nvPr/>
              </p:nvSpPr>
              <p:spPr bwMode="auto">
                <a:xfrm>
                  <a:off x="172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" name="Line 36"/>
                <p:cNvSpPr>
                  <a:spLocks noChangeShapeType="1"/>
                </p:cNvSpPr>
                <p:nvPr/>
              </p:nvSpPr>
              <p:spPr bwMode="auto">
                <a:xfrm>
                  <a:off x="192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" name="Line 37"/>
                <p:cNvSpPr>
                  <a:spLocks noChangeShapeType="1"/>
                </p:cNvSpPr>
                <p:nvPr/>
              </p:nvSpPr>
              <p:spPr bwMode="auto">
                <a:xfrm>
                  <a:off x="211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Line 38"/>
                <p:cNvSpPr>
                  <a:spLocks noChangeShapeType="1"/>
                </p:cNvSpPr>
                <p:nvPr/>
              </p:nvSpPr>
              <p:spPr bwMode="auto">
                <a:xfrm>
                  <a:off x="230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Line 39"/>
                <p:cNvSpPr>
                  <a:spLocks noChangeShapeType="1"/>
                </p:cNvSpPr>
                <p:nvPr/>
              </p:nvSpPr>
              <p:spPr bwMode="auto">
                <a:xfrm>
                  <a:off x="249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Line 40"/>
                <p:cNvSpPr>
                  <a:spLocks noChangeShapeType="1"/>
                </p:cNvSpPr>
                <p:nvPr/>
              </p:nvSpPr>
              <p:spPr bwMode="auto">
                <a:xfrm>
                  <a:off x="268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Line 41"/>
                <p:cNvSpPr>
                  <a:spLocks noChangeShapeType="1"/>
                </p:cNvSpPr>
                <p:nvPr/>
              </p:nvSpPr>
              <p:spPr bwMode="auto">
                <a:xfrm>
                  <a:off x="288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Line 42"/>
                <p:cNvSpPr>
                  <a:spLocks noChangeShapeType="1"/>
                </p:cNvSpPr>
                <p:nvPr/>
              </p:nvSpPr>
              <p:spPr bwMode="auto">
                <a:xfrm>
                  <a:off x="307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Line 43"/>
                <p:cNvSpPr>
                  <a:spLocks noChangeShapeType="1"/>
                </p:cNvSpPr>
                <p:nvPr/>
              </p:nvSpPr>
              <p:spPr bwMode="auto">
                <a:xfrm>
                  <a:off x="326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Line 44"/>
                <p:cNvSpPr>
                  <a:spLocks noChangeShapeType="1"/>
                </p:cNvSpPr>
                <p:nvPr/>
              </p:nvSpPr>
              <p:spPr bwMode="auto">
                <a:xfrm>
                  <a:off x="345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Line 45"/>
                <p:cNvSpPr>
                  <a:spLocks noChangeShapeType="1"/>
                </p:cNvSpPr>
                <p:nvPr/>
              </p:nvSpPr>
              <p:spPr bwMode="auto">
                <a:xfrm>
                  <a:off x="364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Line 46"/>
                <p:cNvSpPr>
                  <a:spLocks noChangeShapeType="1"/>
                </p:cNvSpPr>
                <p:nvPr/>
              </p:nvSpPr>
              <p:spPr bwMode="auto">
                <a:xfrm>
                  <a:off x="384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Line 47"/>
                <p:cNvSpPr>
                  <a:spLocks noChangeShapeType="1"/>
                </p:cNvSpPr>
                <p:nvPr/>
              </p:nvSpPr>
              <p:spPr bwMode="auto">
                <a:xfrm>
                  <a:off x="403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Line 48"/>
                <p:cNvSpPr>
                  <a:spLocks noChangeShapeType="1"/>
                </p:cNvSpPr>
                <p:nvPr/>
              </p:nvSpPr>
              <p:spPr bwMode="auto">
                <a:xfrm>
                  <a:off x="422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Line 49"/>
                <p:cNvSpPr>
                  <a:spLocks noChangeShapeType="1"/>
                </p:cNvSpPr>
                <p:nvPr/>
              </p:nvSpPr>
              <p:spPr bwMode="auto">
                <a:xfrm>
                  <a:off x="441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Line 50"/>
                <p:cNvSpPr>
                  <a:spLocks noChangeShapeType="1"/>
                </p:cNvSpPr>
                <p:nvPr/>
              </p:nvSpPr>
              <p:spPr bwMode="auto">
                <a:xfrm>
                  <a:off x="460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Line 51"/>
                <p:cNvSpPr>
                  <a:spLocks noChangeShapeType="1"/>
                </p:cNvSpPr>
                <p:nvPr/>
              </p:nvSpPr>
              <p:spPr bwMode="auto">
                <a:xfrm>
                  <a:off x="480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Line 52"/>
                <p:cNvSpPr>
                  <a:spLocks noChangeShapeType="1"/>
                </p:cNvSpPr>
                <p:nvPr/>
              </p:nvSpPr>
              <p:spPr bwMode="auto">
                <a:xfrm>
                  <a:off x="499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Line 53"/>
                <p:cNvSpPr>
                  <a:spLocks noChangeShapeType="1"/>
                </p:cNvSpPr>
                <p:nvPr/>
              </p:nvSpPr>
              <p:spPr bwMode="auto">
                <a:xfrm>
                  <a:off x="518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Line 54"/>
                <p:cNvSpPr>
                  <a:spLocks noChangeShapeType="1"/>
                </p:cNvSpPr>
                <p:nvPr/>
              </p:nvSpPr>
              <p:spPr bwMode="auto">
                <a:xfrm>
                  <a:off x="537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Line 55"/>
                <p:cNvSpPr>
                  <a:spLocks noChangeShapeType="1"/>
                </p:cNvSpPr>
                <p:nvPr/>
              </p:nvSpPr>
              <p:spPr bwMode="auto">
                <a:xfrm>
                  <a:off x="556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6"/>
            <p:cNvSpPr>
              <a:spLocks noChangeArrowheads="1"/>
            </p:cNvSpPr>
            <p:nvPr/>
          </p:nvSpPr>
          <p:spPr bwMode="auto">
            <a:xfrm>
              <a:off x="2112" y="0"/>
              <a:ext cx="3647" cy="95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/>
            </a:p>
          </p:txBody>
        </p:sp>
        <p:sp>
          <p:nvSpPr>
            <p:cNvPr id="1034" name="Line 57"/>
            <p:cNvSpPr>
              <a:spLocks noChangeShapeType="1"/>
            </p:cNvSpPr>
            <p:nvPr/>
          </p:nvSpPr>
          <p:spPr bwMode="auto">
            <a:xfrm>
              <a:off x="5568" y="0"/>
              <a:ext cx="0" cy="1487"/>
            </a:xfrm>
            <a:prstGeom prst="line">
              <a:avLst/>
            </a:prstGeom>
            <a:noFill/>
            <a:ln w="9360" cap="sq">
              <a:solidFill>
                <a:srgbClr val="6F89F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5" name="Group 58"/>
            <p:cNvGrpSpPr>
              <a:grpSpLocks/>
            </p:cNvGrpSpPr>
            <p:nvPr/>
          </p:nvGrpSpPr>
          <p:grpSpPr bwMode="auto">
            <a:xfrm>
              <a:off x="261" y="892"/>
              <a:ext cx="1123" cy="1463"/>
              <a:chOff x="261" y="892"/>
              <a:chExt cx="1123" cy="1463"/>
            </a:xfrm>
          </p:grpSpPr>
          <p:sp>
            <p:nvSpPr>
              <p:cNvPr id="1036" name="Line 59"/>
              <p:cNvSpPr>
                <a:spLocks noChangeShapeType="1"/>
              </p:cNvSpPr>
              <p:nvPr/>
            </p:nvSpPr>
            <p:spPr bwMode="auto">
              <a:xfrm flipH="1">
                <a:off x="260" y="953"/>
                <a:ext cx="1125" cy="0"/>
              </a:xfrm>
              <a:prstGeom prst="line">
                <a:avLst/>
              </a:prstGeom>
              <a:noFill/>
              <a:ln w="9360" cap="sq">
                <a:solidFill>
                  <a:srgbClr val="6F89F7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Line 60"/>
              <p:cNvSpPr>
                <a:spLocks noChangeShapeType="1"/>
              </p:cNvSpPr>
              <p:nvPr/>
            </p:nvSpPr>
            <p:spPr bwMode="auto">
              <a:xfrm>
                <a:off x="383" y="894"/>
                <a:ext cx="0" cy="1461"/>
              </a:xfrm>
              <a:prstGeom prst="line">
                <a:avLst/>
              </a:prstGeom>
              <a:noFill/>
              <a:ln w="9360" cap="sq">
                <a:solidFill>
                  <a:srgbClr val="6F89F7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61"/>
              <p:cNvSpPr>
                <a:spLocks noChangeArrowheads="1"/>
              </p:cNvSpPr>
              <p:nvPr/>
            </p:nvSpPr>
            <p:spPr bwMode="auto">
              <a:xfrm flipH="1">
                <a:off x="322" y="892"/>
                <a:ext cx="121" cy="121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360" cap="sq">
                <a:solidFill>
                  <a:srgbClr val="6F89F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0813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028" name="Rectangle 6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0813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029" name="Text Box 64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30" name="Text Box 65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90" name="Rectangle 66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defRPr>
                <a:solidFill>
                  <a:srgbClr val="C70533"/>
                </a:solidFill>
              </a:defRPr>
            </a:lvl1pPr>
          </a:lstStyle>
          <a:p>
            <a:pPr>
              <a:defRPr/>
            </a:pPr>
            <a:fld id="{972AEE92-CFCC-7C4F-A264-55F3032D24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+mj-lt"/>
          <a:ea typeface="+mj-ea"/>
          <a:cs typeface="SimSun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40458C"/>
          </a:solidFill>
          <a:latin typeface="+mn-lt"/>
          <a:ea typeface="+mn-ea"/>
          <a:cs typeface="SimSun" charset="0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40458C"/>
          </a:solidFill>
          <a:latin typeface="+mn-lt"/>
          <a:ea typeface="+mn-ea"/>
          <a:cs typeface="SimSun" charset="0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40458C"/>
          </a:solidFill>
          <a:latin typeface="+mn-lt"/>
          <a:ea typeface="+mn-ea"/>
          <a:cs typeface="SimSun" charset="0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58C"/>
          </a:solidFill>
          <a:latin typeface="+mn-lt"/>
          <a:ea typeface="+mn-ea"/>
          <a:cs typeface="SimSun" charset="0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58C"/>
          </a:solidFill>
          <a:latin typeface="+mn-lt"/>
          <a:ea typeface="+mn-ea"/>
          <a:cs typeface="SimSun" charset="0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990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Pilot Certificates</a:t>
            </a:r>
          </a:p>
        </p:txBody>
      </p:sp>
      <p:sp>
        <p:nvSpPr>
          <p:cNvPr id="51203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229600" cy="48006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>
                <a:solidFill>
                  <a:srgbClr val="2D2DB5"/>
                </a:solidFill>
                <a:cs typeface="+mn-cs"/>
              </a:rPr>
              <a:t>Student Pilot: A pilot in training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>
                <a:solidFill>
                  <a:srgbClr val="2D2DB5"/>
                </a:solidFill>
                <a:cs typeface="+mn-cs"/>
              </a:rPr>
              <a:t>Sport Pilot:  A Pilot authorized for fly Light Sport Aircraft only (LSA) .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>
                <a:solidFill>
                  <a:srgbClr val="2D2DB5"/>
                </a:solidFill>
                <a:cs typeface="+mn-cs"/>
              </a:rPr>
              <a:t>Private Pilot:  Pilot may fly for pleasure and business but can't get paid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>
                <a:solidFill>
                  <a:srgbClr val="2D2DB5"/>
                </a:solidFill>
                <a:cs typeface="+mn-cs"/>
              </a:rPr>
              <a:t>Commercial Pilot:  Get paid to fly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>
                <a:solidFill>
                  <a:srgbClr val="2D2DB5"/>
                </a:solidFill>
                <a:cs typeface="+mn-cs"/>
              </a:rPr>
              <a:t>Airline Transport Pilot (ATP):  A pilot who flys for a scheduled airline or very large airplane</a:t>
            </a:r>
            <a:r>
              <a:rPr lang="en-US">
                <a:cs typeface="+mn-cs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28711"/>
            <a:ext cx="7391400" cy="5643576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5800" y="304800"/>
            <a:ext cx="81534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  <a:buFont typeface="Times New Roman" charset="0"/>
              <a:buNone/>
            </a:pPr>
            <a:r>
              <a:rPr lang="en-US" altLang="x-none" sz="4400">
                <a:solidFill>
                  <a:srgbClr val="660066"/>
                </a:solidFill>
              </a:rPr>
              <a:t>What's Wrong with this picture?</a:t>
            </a:r>
          </a:p>
        </p:txBody>
      </p:sp>
    </p:spTree>
    <p:extLst>
      <p:ext uri="{BB962C8B-B14F-4D97-AF65-F5344CB8AC3E}">
        <p14:creationId xmlns:p14="http://schemas.microsoft.com/office/powerpoint/2010/main" val="206915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1" t="12325" r="10957" b="10956"/>
          <a:stretch>
            <a:fillRect/>
          </a:stretch>
        </p:blipFill>
        <p:spPr bwMode="auto">
          <a:xfrm>
            <a:off x="0" y="4164013"/>
            <a:ext cx="4038600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21588" r="22398" b="22414"/>
          <a:stretch>
            <a:fillRect/>
          </a:stretch>
        </p:blipFill>
        <p:spPr bwMode="auto">
          <a:xfrm>
            <a:off x="2743200" y="2133600"/>
            <a:ext cx="4114800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6" t="26842" r="21294" b="21269"/>
          <a:stretch>
            <a:fillRect/>
          </a:stretch>
        </p:blipFill>
        <p:spPr bwMode="auto">
          <a:xfrm>
            <a:off x="5029200" y="0"/>
            <a:ext cx="3733800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9508" name="Text Box 4"/>
          <p:cNvSpPr txBox="1">
            <a:spLocks noChangeArrowheads="1"/>
          </p:cNvSpPr>
          <p:nvPr/>
        </p:nvSpPr>
        <p:spPr bwMode="auto">
          <a:xfrm>
            <a:off x="381000" y="381000"/>
            <a:ext cx="3276600" cy="127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/>
              <a:t>Time to fly!</a:t>
            </a:r>
          </a:p>
          <a:p>
            <a:pPr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/>
              <a:t>Up, Up &amp; Away!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"/>
            <a:ext cx="4572000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6"/>
          <a:stretch>
            <a:fillRect/>
          </a:stretch>
        </p:blipFill>
        <p:spPr bwMode="auto">
          <a:xfrm>
            <a:off x="304800" y="3132138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1" t="15303" r="11763"/>
          <a:stretch>
            <a:fillRect/>
          </a:stretch>
        </p:blipFill>
        <p:spPr bwMode="auto">
          <a:xfrm>
            <a:off x="6096000" y="2819400"/>
            <a:ext cx="223043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1371600" y="1905000"/>
            <a:ext cx="26670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/>
              <a:t>In the Air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858000" cy="514350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371600" y="762000"/>
            <a:ext cx="632460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800">
                <a:solidFill>
                  <a:srgbClr val="2D2DB5"/>
                </a:solidFill>
              </a:rPr>
              <a:t>Why can't I sit inside the airplane?</a:t>
            </a:r>
          </a:p>
        </p:txBody>
      </p:sp>
    </p:spTree>
    <p:extLst>
      <p:ext uri="{BB962C8B-B14F-4D97-AF65-F5344CB8AC3E}">
        <p14:creationId xmlns:p14="http://schemas.microsoft.com/office/powerpoint/2010/main" val="91363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647700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6" t="37726" r="19666" b="20297"/>
          <a:stretch>
            <a:fillRect/>
          </a:stretch>
        </p:blipFill>
        <p:spPr bwMode="auto">
          <a:xfrm>
            <a:off x="4876800" y="4876800"/>
            <a:ext cx="3962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1" t="31329" b="23914"/>
          <a:stretch>
            <a:fillRect/>
          </a:stretch>
        </p:blipFill>
        <p:spPr bwMode="auto">
          <a:xfrm>
            <a:off x="304800" y="4876800"/>
            <a:ext cx="4267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609600" y="1600200"/>
            <a:ext cx="26670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But at some </a:t>
            </a:r>
          </a:p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point, you </a:t>
            </a:r>
          </a:p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have to </a:t>
            </a:r>
          </a:p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come back </a:t>
            </a:r>
          </a:p>
          <a:p>
            <a:pPr eaLnBrk="1" hangingPunct="1">
              <a:spcBef>
                <a:spcPct val="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to land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Good landings vs Great Landings?</a:t>
            </a:r>
          </a:p>
        </p:txBody>
      </p:sp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685800" y="19050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71500" indent="-571500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Wingdings" charset="2"/>
              <a:buChar char="ü"/>
            </a:pPr>
            <a:endParaRPr lang="en-US" altLang="x-none" sz="4000">
              <a:solidFill>
                <a:srgbClr val="2D2DB5"/>
              </a:solidFill>
              <a:latin typeface="Wingdings" charset="2"/>
            </a:endParaRP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Good landings vs Great Landings</a:t>
            </a:r>
          </a:p>
        </p:txBody>
      </p:sp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685800" y="19050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571500" indent="-571500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Wingdings" charset="2"/>
              <a:buChar char="ü"/>
            </a:pPr>
            <a:r>
              <a:rPr lang="en-US" altLang="x-none" sz="4000">
                <a:solidFill>
                  <a:srgbClr val="2D2DB5"/>
                </a:solidFill>
              </a:rPr>
              <a:t>Good landing: Any landing that you can walk away from</a:t>
            </a:r>
          </a:p>
          <a:p>
            <a:pPr eaLnBrk="1" hangingPunct="1">
              <a:buClr>
                <a:srgbClr val="6F89F7"/>
              </a:buClr>
              <a:buSzPct val="110000"/>
              <a:buFont typeface="Wingdings" charset="2"/>
              <a:buChar char="ü"/>
            </a:pPr>
            <a:r>
              <a:rPr lang="en-US" altLang="x-none" sz="4000">
                <a:solidFill>
                  <a:srgbClr val="2D2DB5"/>
                </a:solidFill>
              </a:rPr>
              <a:t>Great Landing:  Any landing that you can re-use the airplane </a:t>
            </a:r>
            <a:r>
              <a:rPr lang="en-US" altLang="x-none" sz="4000">
                <a:solidFill>
                  <a:srgbClr val="2D2DB5"/>
                </a:solidFill>
                <a:latin typeface="Wingdings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654887740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Young Eagles 061403-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5791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Young Eagles 061403-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410200" y="990600"/>
            <a:ext cx="3429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eaLnBrk="0" hangingPunct="0">
              <a:buFont typeface="Wingdings" charset="0"/>
              <a:defRPr sz="20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/>
              <a:t>After the flight, watch your step getting out.</a:t>
            </a:r>
          </a:p>
        </p:txBody>
      </p:sp>
    </p:spTree>
    <p:extLst>
      <p:ext uri="{BB962C8B-B14F-4D97-AF65-F5344CB8AC3E}">
        <p14:creationId xmlns:p14="http://schemas.microsoft.com/office/powerpoint/2010/main" val="147455243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t="21111" r="22963" b="14444"/>
          <a:stretch>
            <a:fillRect/>
          </a:stretch>
        </p:blipFill>
        <p:spPr bwMode="auto">
          <a:xfrm>
            <a:off x="187325" y="1198563"/>
            <a:ext cx="3429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3128963"/>
            <a:ext cx="4978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4130675" y="1600200"/>
            <a:ext cx="4953000" cy="13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Your pilot will sign your certificate.</a:t>
            </a:r>
          </a:p>
          <a:p>
            <a:pPr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Our photographer will take photos of you, the pilot &amp; the airplane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600" y="304800"/>
            <a:ext cx="7772400" cy="6096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660066"/>
                </a:solidFill>
                <a:latin typeface="+mj-lt"/>
                <a:ea typeface="+mj-ea"/>
                <a:cs typeface="SimSun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  <a:cs typeface="SimSun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  <a:cs typeface="SimSun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  <a:cs typeface="SimSun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  <a:cs typeface="SimSun" charset="0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400">
                <a:solidFill>
                  <a:srgbClr val="660066"/>
                </a:solidFill>
                <a:latin typeface="Tahoma" pitchFamily="32" charset="0"/>
                <a:ea typeface="SimSun" charset="-122"/>
              </a:defRPr>
            </a:lvl9pPr>
          </a:lstStyle>
          <a:p>
            <a:pPr algn="r" eaLnBrk="1" hangingPunct="1">
              <a:defRPr/>
            </a:pPr>
            <a:r>
              <a:rPr lang="en-US" kern="0"/>
              <a:t>After your YE flight</a:t>
            </a:r>
            <a:endParaRPr lang="en-US" sz="3200" kern="0">
              <a:cs typeface="+mj-cs"/>
            </a:endParaRP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Sporty</a:t>
            </a:r>
            <a:r>
              <a:rPr lang="en-US" altLang="en-US" sz="4400">
                <a:solidFill>
                  <a:srgbClr val="660066"/>
                </a:solidFill>
              </a:rPr>
              <a:t>’</a:t>
            </a:r>
            <a:r>
              <a:rPr lang="en-US" altLang="x-none" sz="4400">
                <a:solidFill>
                  <a:srgbClr val="660066"/>
                </a:solidFill>
              </a:rPr>
              <a:t>s Log Book</a:t>
            </a:r>
          </a:p>
        </p:txBody>
      </p:sp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>
                <a:solidFill>
                  <a:srgbClr val="2D2DB5"/>
                </a:solidFill>
              </a:rPr>
              <a:t>After your flight go back to the classroom and get your Sporty</a:t>
            </a:r>
            <a:r>
              <a:rPr lang="en-US" altLang="en-US">
                <a:solidFill>
                  <a:srgbClr val="2D2DB5"/>
                </a:solidFill>
              </a:rPr>
              <a:t>’</a:t>
            </a:r>
            <a:r>
              <a:rPr lang="en-US" altLang="x-none">
                <a:solidFill>
                  <a:srgbClr val="2D2DB5"/>
                </a:solidFill>
              </a:rPr>
              <a:t>s log book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6913563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Where is your photo?</a:t>
            </a:r>
          </a:p>
        </p:txBody>
      </p:sp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>
                <a:solidFill>
                  <a:srgbClr val="2D2DB5"/>
                </a:solidFill>
              </a:rPr>
              <a:t> In a week or two, go to our website:  </a:t>
            </a:r>
          </a:p>
          <a:p>
            <a:pPr eaLnBrk="1" hangingPunct="1">
              <a:buClr>
                <a:srgbClr val="6F89F7"/>
              </a:buClr>
              <a:buSzPct val="110000"/>
            </a:pPr>
            <a:r>
              <a:rPr lang="en-US" altLang="x-none">
                <a:solidFill>
                  <a:srgbClr val="2D2DB5"/>
                </a:solidFill>
              </a:rPr>
              <a:t>           </a:t>
            </a:r>
            <a:r>
              <a:rPr lang="en-US" altLang="x-none" b="1">
                <a:solidFill>
                  <a:srgbClr val="FF0000"/>
                </a:solidFill>
              </a:rPr>
              <a:t>www.eaa301.org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>
                <a:solidFill>
                  <a:srgbClr val="2D2DB5"/>
                </a:solidFill>
              </a:rPr>
              <a:t>Under Young Eagles Program click on </a:t>
            </a:r>
            <a:r>
              <a:rPr lang="en-US" altLang="en-US">
                <a:solidFill>
                  <a:srgbClr val="2D2DB5"/>
                </a:solidFill>
              </a:rPr>
              <a:t>“</a:t>
            </a:r>
            <a:r>
              <a:rPr lang="en-US" altLang="x-none">
                <a:solidFill>
                  <a:srgbClr val="2D2DB5"/>
                </a:solidFill>
              </a:rPr>
              <a:t>Young Eagles Images 2023</a:t>
            </a:r>
            <a:r>
              <a:rPr lang="en-US" altLang="en-US">
                <a:solidFill>
                  <a:srgbClr val="2D2DB5"/>
                </a:solidFill>
              </a:rPr>
              <a:t>”</a:t>
            </a:r>
            <a:endParaRPr lang="en-US" altLang="x-none">
              <a:solidFill>
                <a:srgbClr val="2D2DB5"/>
              </a:solidFill>
            </a:endParaRP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>
                <a:solidFill>
                  <a:srgbClr val="2D2DB5"/>
                </a:solidFill>
              </a:rPr>
              <a:t> Look for date of your flight, should be at top, and click on image to left for all photos.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ext Box 1"/>
          <p:cNvSpPr txBox="1">
            <a:spLocks noChangeArrowheads="1"/>
          </p:cNvSpPr>
          <p:nvPr/>
        </p:nvSpPr>
        <p:spPr bwMode="auto">
          <a:xfrm>
            <a:off x="838200" y="1905000"/>
            <a:ext cx="7772400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524000"/>
            <a:ext cx="8001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THE END – GO HAVE FUN!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ext Box 1"/>
          <p:cNvSpPr txBox="1">
            <a:spLocks noChangeArrowheads="1"/>
          </p:cNvSpPr>
          <p:nvPr/>
        </p:nvSpPr>
        <p:spPr bwMode="auto">
          <a:xfrm>
            <a:off x="1600200" y="304800"/>
            <a:ext cx="5829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Careers in Aviation	</a:t>
            </a:r>
          </a:p>
        </p:txBody>
      </p:sp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914400" y="1905000"/>
            <a:ext cx="769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numCol="2"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9pPr>
          </a:lstStyle>
          <a:p>
            <a:pPr marL="257175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 b="1">
                <a:solidFill>
                  <a:srgbClr val="40458C"/>
                </a:solidFill>
              </a:rPr>
              <a:t>In the Air - Pilot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Airline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Corporate/Cargo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Military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Agriculture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Flight Instructor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Flight Attendant</a:t>
            </a:r>
          </a:p>
          <a:p>
            <a:pPr marL="0" indent="0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defRPr/>
            </a:pPr>
            <a:endParaRPr lang="en-US" sz="2800">
              <a:solidFill>
                <a:srgbClr val="40458C"/>
              </a:solidFill>
            </a:endParaRPr>
          </a:p>
          <a:p>
            <a:pPr marL="257175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 b="1">
                <a:solidFill>
                  <a:srgbClr val="40458C"/>
                </a:solidFill>
              </a:rPr>
              <a:t>On the Ground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Air Traffic Controller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Aircraft Mechanic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Aircraft Builder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Airport Manager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Ramp Rat</a:t>
            </a:r>
          </a:p>
          <a:p>
            <a:pPr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defRPr/>
            </a:pPr>
            <a:endParaRPr lang="en-US" sz="2000">
              <a:solidFill>
                <a:srgbClr val="40458C"/>
              </a:solidFill>
            </a:endParaRP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ext Box 1"/>
          <p:cNvSpPr txBox="1">
            <a:spLocks noChangeArrowheads="1"/>
          </p:cNvSpPr>
          <p:nvPr/>
        </p:nvSpPr>
        <p:spPr bwMode="auto">
          <a:xfrm>
            <a:off x="1600200" y="304800"/>
            <a:ext cx="5829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More Careers in Aviation	</a:t>
            </a:r>
          </a:p>
        </p:txBody>
      </p:sp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838200" y="1752600"/>
            <a:ext cx="769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numCol="1"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1pPr>
            <a:lvl2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0"/>
                <a:cs typeface="SimSun" charset="0"/>
              </a:defRPr>
            </a:lvl9pPr>
          </a:lstStyle>
          <a:p>
            <a:pPr marL="257175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 b="1">
                <a:solidFill>
                  <a:srgbClr val="40458C"/>
                </a:solidFill>
              </a:rPr>
              <a:t>Engineering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Aerospace 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Civil 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Chemical 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Mechanical 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Electrical</a:t>
            </a:r>
          </a:p>
          <a:p>
            <a:pPr marL="558403" lvl="1" indent="-257175" eaLnBrk="1" hangingPunct="1">
              <a:lnSpc>
                <a:spcPct val="90000"/>
              </a:lnSpc>
              <a:spcBef>
                <a:spcPts val="450"/>
              </a:spcBef>
              <a:buClr>
                <a:srgbClr val="6F89F7"/>
              </a:buClr>
              <a:buSzPct val="147000"/>
              <a:buFont typeface="Wingdings" charset="2"/>
              <a:buChar char="§"/>
              <a:defRPr/>
            </a:pPr>
            <a:r>
              <a:rPr lang="en-US" sz="2800">
                <a:solidFill>
                  <a:srgbClr val="40458C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40456838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1"/>
          <p:cNvSpPr txBox="1">
            <a:spLocks noChangeArrowheads="1"/>
          </p:cNvSpPr>
          <p:nvPr/>
        </p:nvSpPr>
        <p:spPr bwMode="auto">
          <a:xfrm>
            <a:off x="228600" y="417513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FF0000"/>
                </a:solidFill>
              </a:rPr>
              <a:t>Rules for Airport &amp;  Airplane Safety</a:t>
            </a:r>
          </a:p>
        </p:txBody>
      </p:sp>
      <p:sp>
        <p:nvSpPr>
          <p:cNvPr id="136194" name="Text Box 2"/>
          <p:cNvSpPr txBox="1">
            <a:spLocks noChangeArrowheads="1"/>
          </p:cNvSpPr>
          <p:nvPr/>
        </p:nvSpPr>
        <p:spPr bwMode="auto">
          <a:xfrm>
            <a:off x="609600" y="15240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FF0000"/>
                </a:solidFill>
              </a:rPr>
              <a:t>Stay away from </a:t>
            </a:r>
            <a:r>
              <a:rPr lang="en-US" altLang="x-none" sz="2800" b="1" u="sng">
                <a:solidFill>
                  <a:srgbClr val="FF0000"/>
                </a:solidFill>
              </a:rPr>
              <a:t>propellers</a:t>
            </a:r>
            <a:endParaRPr lang="en-US" altLang="x-none" sz="28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Stay off of runways and stay clear of taxiing aircraft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 Wear seatbelt </a:t>
            </a:r>
            <a:r>
              <a:rPr lang="en-US" altLang="x-none" sz="2800" b="1">
                <a:solidFill>
                  <a:srgbClr val="2D2DB5"/>
                </a:solidFill>
              </a:rPr>
              <a:t>at all </a:t>
            </a:r>
            <a:r>
              <a:rPr lang="en-US" altLang="x-none" sz="2800">
                <a:solidFill>
                  <a:srgbClr val="2D2DB5"/>
                </a:solidFill>
              </a:rPr>
              <a:t>times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 Obey all instructions from the pilot &amp; ground crew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 In general, do not touch aircraft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 When entering and exiting an aircraft, watch for  </a:t>
            </a:r>
            <a:r>
              <a:rPr lang="en-US" altLang="en-US" sz="2800">
                <a:solidFill>
                  <a:srgbClr val="2D2DB5"/>
                </a:solidFill>
              </a:rPr>
              <a:t>“</a:t>
            </a:r>
            <a:r>
              <a:rPr lang="en-US" altLang="x-none" sz="2800">
                <a:solidFill>
                  <a:srgbClr val="2D2DB5"/>
                </a:solidFill>
              </a:rPr>
              <a:t>NO STEP</a:t>
            </a:r>
            <a:r>
              <a:rPr lang="en-US" altLang="en-US" sz="2800">
                <a:solidFill>
                  <a:srgbClr val="2D2DB5"/>
                </a:solidFill>
              </a:rPr>
              <a:t>”</a:t>
            </a:r>
            <a:r>
              <a:rPr lang="en-US" altLang="x-none" sz="2800">
                <a:solidFill>
                  <a:srgbClr val="2D2DB5"/>
                </a:solidFill>
              </a:rPr>
              <a:t> signs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47000"/>
              <a:buFont typeface="Wingdings" charset="2"/>
              <a:buChar char="ü"/>
            </a:pPr>
            <a:r>
              <a:rPr lang="en-US" altLang="x-none" sz="2800">
                <a:solidFill>
                  <a:srgbClr val="2D2DB5"/>
                </a:solidFill>
              </a:rPr>
              <a:t> Don</a:t>
            </a:r>
            <a:r>
              <a:rPr lang="en-US" altLang="en-US" sz="2800">
                <a:solidFill>
                  <a:srgbClr val="2D2DB5"/>
                </a:solidFill>
              </a:rPr>
              <a:t>’</a:t>
            </a:r>
            <a:r>
              <a:rPr lang="en-US" altLang="x-none" sz="2800">
                <a:solidFill>
                  <a:srgbClr val="2D2DB5"/>
                </a:solidFill>
              </a:rPr>
              <a:t>t bother the pilot during take-off and landing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8001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A Picture Preview of your Young Eagle Day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695450"/>
            <a:ext cx="7900987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0813" cy="762000"/>
          </a:xfrm>
        </p:spPr>
        <p:txBody>
          <a:bodyPr/>
          <a:lstStyle/>
          <a:p>
            <a:pPr algn="ctr"/>
            <a:r>
              <a:rPr lang="en-US" altLang="x-none"/>
              <a:t>Where we'll be flying</a:t>
            </a:r>
          </a:p>
        </p:txBody>
      </p:sp>
      <p:pic>
        <p:nvPicPr>
          <p:cNvPr id="1413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90612"/>
            <a:ext cx="898914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sp>
        <p:nvSpPr>
          <p:cNvPr id="57347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endParaRPr lang="en-US">
              <a:cs typeface="+mn-cs"/>
            </a:endParaRPr>
          </a:p>
        </p:txBody>
      </p:sp>
      <p:pic>
        <p:nvPicPr>
          <p:cNvPr id="145411" name="Picture 4" descr="DSCN36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466725"/>
            <a:ext cx="7900988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81259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81050"/>
            <a:ext cx="5257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8194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7459" name="Text Box 3"/>
          <p:cNvSpPr txBox="1">
            <a:spLocks noChangeArrowheads="1"/>
          </p:cNvSpPr>
          <p:nvPr/>
        </p:nvSpPr>
        <p:spPr bwMode="auto">
          <a:xfrm>
            <a:off x="914400" y="228600"/>
            <a:ext cx="7848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r" eaLnBrk="1" hangingPunct="1">
              <a:spcBef>
                <a:spcPts val="1500"/>
              </a:spcBef>
              <a:buClrTx/>
              <a:buSzPct val="110000"/>
              <a:buFontTx/>
              <a:buNone/>
            </a:pPr>
            <a:r>
              <a:rPr lang="en-US" altLang="x-none" sz="2400">
                <a:solidFill>
                  <a:srgbClr val="2D2DB5"/>
                </a:solidFill>
              </a:rPr>
              <a:t>The Pilot will help you into the plane and make sure your seatbelt is secure.</a:t>
            </a:r>
          </a:p>
        </p:txBody>
      </p:sp>
      <p:sp>
        <p:nvSpPr>
          <p:cNvPr id="147460" name="TextBox 1"/>
          <p:cNvSpPr txBox="1">
            <a:spLocks noChangeArrowheads="1"/>
          </p:cNvSpPr>
          <p:nvPr/>
        </p:nvSpPr>
        <p:spPr bwMode="auto">
          <a:xfrm>
            <a:off x="304800" y="4754563"/>
            <a:ext cx="3429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r>
              <a:rPr lang="en-US" altLang="x-none">
                <a:solidFill>
                  <a:srgbClr val="000000"/>
                </a:solidFill>
              </a:rPr>
              <a:t>Some airplanes have doors – others are "convertibles" and the climb in thru the "roof"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ahoma"/>
        <a:ea typeface="SimSun"/>
        <a:cs typeface=""/>
      </a:majorFont>
      <a:minorFont>
        <a:latin typeface="Tahoma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2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2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21577</TotalTime>
  <Words>750</Words>
  <Application>Microsoft Macintosh PowerPoint</Application>
  <PresentationFormat>On-screen Show (4:3)</PresentationFormat>
  <Paragraphs>116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Tahoma</vt:lpstr>
      <vt:lpstr>Times New Roman</vt:lpstr>
      <vt:lpstr>Wingdings</vt:lpstr>
      <vt:lpstr>Office Theme</vt:lpstr>
      <vt:lpstr>Pilot Certificates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we'll be flying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Aviation</dc:title>
  <dc:creator>Joe Wilding</dc:creator>
  <cp:lastModifiedBy>Blanche Cohen</cp:lastModifiedBy>
  <cp:revision>638</cp:revision>
  <cp:lastPrinted>2021-08-27T23:34:44Z</cp:lastPrinted>
  <dcterms:created xsi:type="dcterms:W3CDTF">2002-02-17T18:11:35Z</dcterms:created>
  <dcterms:modified xsi:type="dcterms:W3CDTF">2023-09-10T23:30:50Z</dcterms:modified>
</cp:coreProperties>
</file>